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81" r:id="rId3"/>
    <p:sldId id="286" r:id="rId4"/>
    <p:sldId id="287" r:id="rId5"/>
    <p:sldId id="288" r:id="rId6"/>
    <p:sldId id="289" r:id="rId7"/>
    <p:sldId id="271" r:id="rId8"/>
    <p:sldId id="291" r:id="rId9"/>
    <p:sldId id="292" r:id="rId10"/>
    <p:sldId id="295" r:id="rId11"/>
    <p:sldId id="293" r:id="rId12"/>
    <p:sldId id="294" r:id="rId13"/>
    <p:sldId id="296" r:id="rId14"/>
    <p:sldId id="297" r:id="rId15"/>
    <p:sldId id="283" r:id="rId16"/>
    <p:sldId id="299" r:id="rId17"/>
    <p:sldId id="300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55" d="100"/>
          <a:sy n="55" d="100"/>
        </p:scale>
        <p:origin x="102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3AF31-0889-4033-B59E-DD476448A73F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19C66-5BE7-4473-A5AA-565989055A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741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36DC3-1C72-4BB0-A5D3-0CF24F1CB7A4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62060-2AE9-4F22-8271-B00DA8FD0F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60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5757985"/>
            <a:ext cx="9156700" cy="1125415"/>
            <a:chOff x="0" y="5757985"/>
            <a:chExt cx="9156700" cy="112541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5757985"/>
              <a:ext cx="9156700" cy="11254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2740" y="6145268"/>
              <a:ext cx="2824202" cy="45010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79260" y="6151413"/>
              <a:ext cx="2488138" cy="2198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87727" y="6476766"/>
              <a:ext cx="3783533" cy="144010"/>
            </a:xfrm>
            <a:prstGeom prst="rect">
              <a:avLst/>
            </a:prstGeom>
          </p:spPr>
        </p:pic>
      </p:grpSp>
      <p:sp>
        <p:nvSpPr>
          <p:cNvPr id="12" name="Content Placeholder 2"/>
          <p:cNvSpPr txBox="1">
            <a:spLocks/>
          </p:cNvSpPr>
          <p:nvPr userDrawn="1"/>
        </p:nvSpPr>
        <p:spPr>
          <a:xfrm>
            <a:off x="218954" y="265444"/>
            <a:ext cx="8731862" cy="125855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6000" dirty="0">
              <a:solidFill>
                <a:srgbClr val="FF0000"/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8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3EFD-4233-4D13-A5E1-6A2C6DBC274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90-6178-4FC4-985F-4C6989BA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017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3EFD-4233-4D13-A5E1-6A2C6DBC274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90-6178-4FC4-985F-4C6989BA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009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3EFD-4233-4D13-A5E1-6A2C6DBC274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90-6178-4FC4-985F-4C6989BA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3EFD-4233-4D13-A5E1-6A2C6DBC274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90-6178-4FC4-985F-4C6989BA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615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3EFD-4233-4D13-A5E1-6A2C6DBC274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90-6178-4FC4-985F-4C6989BA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98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3EFD-4233-4D13-A5E1-6A2C6DBC274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90-6178-4FC4-985F-4C6989BA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173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3EFD-4233-4D13-A5E1-6A2C6DBC274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90-6178-4FC4-985F-4C6989BA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575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3EFD-4233-4D13-A5E1-6A2C6DBC274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90-6178-4FC4-985F-4C6989BA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847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3EFD-4233-4D13-A5E1-6A2C6DBC274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90-6178-4FC4-985F-4C6989BA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19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03EFD-4233-4D13-A5E1-6A2C6DBC274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50B90-6178-4FC4-985F-4C6989BA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746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03EFD-4233-4D13-A5E1-6A2C6DBC274E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50B90-6178-4FC4-985F-4C6989BA4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164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36073"/>
            <a:ext cx="9144000" cy="42272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7200" b="1" dirty="0">
                <a:latin typeface="Rage Italic" panose="03070502040507070304" pitchFamily="66" charset="0"/>
              </a:rPr>
              <a:t>How Faiths Work </a:t>
            </a:r>
          </a:p>
          <a:p>
            <a:pPr algn="ctr"/>
            <a:r>
              <a:rPr lang="en-GB" sz="7200" b="1" dirty="0">
                <a:latin typeface="Rage Italic" panose="03070502040507070304" pitchFamily="66" charset="0"/>
              </a:rPr>
              <a:t>(and why it matters):</a:t>
            </a:r>
          </a:p>
          <a:p>
            <a:pPr algn="ctr"/>
            <a:endParaRPr lang="en-GB" sz="4000" dirty="0">
              <a:latin typeface="Rage Italic" panose="03070502040507070304" pitchFamily="66" charset="0"/>
            </a:endParaRPr>
          </a:p>
          <a:p>
            <a:pPr algn="ctr"/>
            <a:r>
              <a:rPr lang="en-GB" sz="4000" dirty="0">
                <a:latin typeface="Rage Italic" panose="03070502040507070304" pitchFamily="66" charset="0"/>
              </a:rPr>
              <a:t>Stories, Commitments, Identities, Communities</a:t>
            </a:r>
          </a:p>
          <a:p>
            <a:pPr algn="ctr"/>
            <a:endParaRPr lang="en-GB" sz="1400" b="1" dirty="0">
              <a:latin typeface="Franklin Gothic Book" panose="020B0503020102020204" pitchFamily="34" charset="0"/>
            </a:endParaRPr>
          </a:p>
          <a:p>
            <a:pPr algn="ctr"/>
            <a:endParaRPr lang="en-GB" sz="1400" b="1" dirty="0">
              <a:latin typeface="Franklin Gothic Book" panose="020B0503020102020204" pitchFamily="34" charset="0"/>
            </a:endParaRPr>
          </a:p>
          <a:p>
            <a:pPr algn="ctr"/>
            <a:r>
              <a:rPr lang="en-GB" sz="2800" b="1" dirty="0">
                <a:latin typeface="Franklin Gothic Book" panose="020B0503020102020204" pitchFamily="34" charset="0"/>
              </a:rPr>
              <a:t>with Clive Marsh</a:t>
            </a:r>
          </a:p>
        </p:txBody>
      </p:sp>
    </p:spTree>
    <p:extLst>
      <p:ext uri="{BB962C8B-B14F-4D97-AF65-F5344CB8AC3E}">
        <p14:creationId xmlns:p14="http://schemas.microsoft.com/office/powerpoint/2010/main" val="3405419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1066800"/>
            <a:ext cx="8631382" cy="44562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GB" sz="5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Reporting back…</a:t>
            </a:r>
          </a:p>
          <a:p>
            <a:pPr lvl="1" algn="ctr">
              <a:lnSpc>
                <a:spcPct val="150000"/>
              </a:lnSpc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And (some of) your answers are…?</a:t>
            </a:r>
            <a:endParaRPr lang="en-GB" sz="2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666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77091" y="498764"/>
            <a:ext cx="9421091" cy="5024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GB" sz="40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Working out which stories matter (II)</a:t>
            </a:r>
          </a:p>
          <a:p>
            <a:pPr lvl="1" algn="ctr">
              <a:lnSpc>
                <a:spcPct val="150000"/>
              </a:lnSpc>
            </a:pPr>
            <a:endParaRPr lang="en-GB" sz="12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Christian Story/Christian stories &amp; the Biblical Story/biblical stories</a:t>
            </a:r>
          </a:p>
          <a:p>
            <a:pPr lvl="1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Exploring ‘canons within the canon’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Being realistic about what ‘biblical’ (and being biblical) means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Coping with biblical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)literacy in society (and church?)</a:t>
            </a:r>
          </a:p>
          <a:p>
            <a:pPr lvl="1">
              <a:lnSpc>
                <a:spcPct val="150000"/>
              </a:lnSpc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18" y="4327008"/>
            <a:ext cx="2392040" cy="11960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476" y="4327008"/>
            <a:ext cx="1803754" cy="1196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121" y="4246334"/>
            <a:ext cx="2158063" cy="135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126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401782"/>
            <a:ext cx="8797636" cy="5121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GB" sz="40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Working out which stories matter (II)</a:t>
            </a:r>
          </a:p>
          <a:p>
            <a:pPr lvl="1" algn="ctr">
              <a:lnSpc>
                <a:spcPct val="150000"/>
              </a:lnSpc>
            </a:pPr>
            <a:r>
              <a:rPr lang="en-GB" sz="40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Exercise 2</a:t>
            </a:r>
          </a:p>
          <a:p>
            <a:pPr lvl="1" algn="ctr">
              <a:lnSpc>
                <a:spcPct val="150000"/>
              </a:lnSpc>
            </a:pPr>
            <a:endParaRPr lang="en-GB" sz="12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Individually…    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	If you could only choose ONE of the 66 books of the Bible to keep, which would it be? (Think about why that is.)</a:t>
            </a:r>
          </a:p>
          <a:p>
            <a:pPr lvl="1">
              <a:lnSpc>
                <a:spcPct val="150000"/>
              </a:lnSpc>
            </a:pP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In 2s and 3s…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	Compare your choices. You don’t need to argue your case. Simply listen to others’ reasons and present your own.</a:t>
            </a:r>
          </a:p>
        </p:txBody>
      </p:sp>
    </p:spTree>
    <p:extLst>
      <p:ext uri="{BB962C8B-B14F-4D97-AF65-F5344CB8AC3E}">
        <p14:creationId xmlns:p14="http://schemas.microsoft.com/office/powerpoint/2010/main" val="1950889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1782"/>
            <a:ext cx="9144000" cy="5121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GB" sz="36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Our corporate ‘canon within the canon’ is…</a:t>
            </a:r>
          </a:p>
          <a:p>
            <a:pPr lvl="1">
              <a:lnSpc>
                <a:spcPct val="150000"/>
              </a:lnSpc>
            </a:pPr>
            <a:endParaRPr lang="en-GB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Genesis	 	Exodus     	Psalms	Proverbs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Ecclesiastes	Hosea</a:t>
            </a:r>
          </a:p>
          <a:p>
            <a:pPr lvl="1">
              <a:lnSpc>
                <a:spcPct val="150000"/>
              </a:lnSpc>
            </a:pPr>
            <a:endParaRPr lang="en-GB" sz="2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Matthew		Mark		Luke		John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Acts		Romans	Galatians	Philippians</a:t>
            </a:r>
          </a:p>
          <a:p>
            <a:pPr lvl="1">
              <a:lnSpc>
                <a:spcPct val="150000"/>
              </a:lnSpc>
            </a:pPr>
            <a:r>
              <a:rPr lang="en-GB" sz="2400" dirty="0">
                <a:latin typeface="Franklin Gothic Book" panose="020B0503020102020204" pitchFamily="34" charset="0"/>
                <a:cs typeface="Arial" panose="020B0604020202020204" pitchFamily="34" charset="0"/>
              </a:rPr>
              <a:t>James</a:t>
            </a:r>
          </a:p>
          <a:p>
            <a:pPr lvl="1" algn="ctr">
              <a:lnSpc>
                <a:spcPct val="150000"/>
              </a:lnSpc>
            </a:pPr>
            <a:r>
              <a:rPr lang="en-GB" sz="3200" dirty="0">
                <a:latin typeface="Franklin Gothic Book" panose="020B0503020102020204" pitchFamily="34" charset="0"/>
                <a:cs typeface="Arial" panose="020B0604020202020204" pitchFamily="34" charset="0"/>
              </a:rPr>
              <a:t>What are your reflections on this?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469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15636"/>
            <a:ext cx="9144000" cy="54864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GB" sz="4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Some reflections to work with</a:t>
            </a:r>
            <a:endParaRPr lang="en-GB" sz="1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We (all!) live within multiple narratives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We don’t always recognise the narratives we live within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We therefore sometimes don’t recognise the values we live by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Non-religious narratives aren’t necessarily good or bad (but need testing!)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Bible/Scripture &amp; the Christian Story/stories aren’t the same thing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A church is a community of interpretation (working with text &amp; life)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God is in the world, so many narratives can be theological (‘of God’)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Prayerful reflection (individually and with others) enables flourishing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000" dirty="0">
                <a:latin typeface="Franklin Gothic Book" panose="020B0503020102020204" pitchFamily="34" charset="0"/>
                <a:cs typeface="Arial" panose="020B0604020202020204" pitchFamily="34" charset="0"/>
              </a:rPr>
              <a:t>Our own flourishing is entangled with the flourishing of others</a:t>
            </a:r>
          </a:p>
          <a:p>
            <a:pPr lvl="1" algn="ctr">
              <a:lnSpc>
                <a:spcPct val="150000"/>
              </a:lnSpc>
            </a:pPr>
            <a:endParaRPr lang="en-GB" sz="36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endParaRPr lang="en-GB" sz="20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574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763" y="554182"/>
            <a:ext cx="8104909" cy="49688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GB" sz="48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The final step</a:t>
            </a:r>
          </a:p>
          <a:p>
            <a:pPr lvl="1" algn="ctr">
              <a:lnSpc>
                <a:spcPct val="150000"/>
              </a:lnSpc>
            </a:pPr>
            <a:endParaRPr lang="en-GB" sz="12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</a:pPr>
            <a:endParaRPr lang="en-GB" sz="12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</a:pPr>
            <a:endParaRPr lang="en-GB" sz="12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Franklin Gothic Book" panose="020B0503020102020204" pitchFamily="34" charset="0"/>
                <a:cs typeface="Arial" panose="020B0604020202020204" pitchFamily="34" charset="0"/>
              </a:rPr>
              <a:t>Look back over the whole of today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Franklin Gothic Book" panose="020B0503020102020204" pitchFamily="34" charset="0"/>
                <a:cs typeface="Arial" panose="020B0604020202020204" pitchFamily="34" charset="0"/>
              </a:rPr>
              <a:t>Choose ONE major piece of ‘new learning’ or a ‘fresh insight’ that you’ll take away with you</a:t>
            </a:r>
          </a:p>
          <a:p>
            <a:pPr marL="914400" lvl="1" indent="-457200">
              <a:buFont typeface="Wingdings" panose="05000000000000000000" pitchFamily="2" charset="2"/>
              <a:buChar char="q"/>
            </a:pPr>
            <a:r>
              <a:rPr lang="en-GB" sz="2800" dirty="0">
                <a:latin typeface="Franklin Gothic Book" panose="020B0503020102020204" pitchFamily="34" charset="0"/>
                <a:cs typeface="Arial" panose="020B0604020202020204" pitchFamily="34" charset="0"/>
              </a:rPr>
              <a:t>Choose ONE action point that’s the most significant/urgent for you</a:t>
            </a:r>
          </a:p>
        </p:txBody>
      </p:sp>
    </p:spTree>
    <p:extLst>
      <p:ext uri="{BB962C8B-B14F-4D97-AF65-F5344CB8AC3E}">
        <p14:creationId xmlns:p14="http://schemas.microsoft.com/office/powerpoint/2010/main" val="2781203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6255" y="928255"/>
            <a:ext cx="9254836" cy="520930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GB" sz="3800" b="1" dirty="0">
              <a:latin typeface="Franklin Gothic Book" panose="020B0503020102020204" pitchFamily="34" charset="0"/>
            </a:endParaRPr>
          </a:p>
          <a:p>
            <a:r>
              <a:rPr lang="en-GB" sz="3600" dirty="0">
                <a:latin typeface="Franklin Gothic Book" panose="020B0503020102020204" pitchFamily="34" charset="0"/>
              </a:rPr>
              <a:t>Bible reading:   Philippians 4.4-13, 21-23</a:t>
            </a:r>
          </a:p>
          <a:p>
            <a:pPr algn="ctr"/>
            <a:endParaRPr lang="en-GB" sz="3600" dirty="0">
              <a:latin typeface="Franklin Gothic Book" panose="020B0503020102020204" pitchFamily="34" charset="0"/>
            </a:endParaRPr>
          </a:p>
          <a:p>
            <a:pPr algn="ctr"/>
            <a:endParaRPr lang="en-GB" sz="3600" dirty="0">
              <a:latin typeface="Franklin Gothic Book" panose="020B0503020102020204" pitchFamily="34" charset="0"/>
            </a:endParaRPr>
          </a:p>
          <a:p>
            <a:r>
              <a:rPr lang="en-GB" sz="3600" dirty="0">
                <a:latin typeface="Franklin Gothic Book" panose="020B0503020102020204" pitchFamily="34" charset="0"/>
              </a:rPr>
              <a:t>Hymn: 	</a:t>
            </a:r>
            <a:r>
              <a:rPr lang="en-GB" sz="3600" i="1" dirty="0">
                <a:latin typeface="Franklin Gothic Book" panose="020B0503020102020204" pitchFamily="34" charset="0"/>
              </a:rPr>
              <a:t>Singing the Faith </a:t>
            </a:r>
            <a:r>
              <a:rPr lang="en-GB" sz="3600" dirty="0">
                <a:latin typeface="Franklin Gothic Book" panose="020B0503020102020204" pitchFamily="34" charset="0"/>
              </a:rPr>
              <a:t>161, </a:t>
            </a:r>
          </a:p>
          <a:p>
            <a:r>
              <a:rPr lang="en-GB" sz="3600" dirty="0">
                <a:latin typeface="Franklin Gothic Book" panose="020B0503020102020204" pitchFamily="34" charset="0"/>
              </a:rPr>
              <a:t>		‘Speak, O Lord, as we come to you’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957789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527" y="484909"/>
            <a:ext cx="8714509" cy="56526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3800" b="1" dirty="0">
                <a:latin typeface="Franklin Gothic Book" panose="020B0503020102020204" pitchFamily="34" charset="0"/>
              </a:rPr>
              <a:t>A closing prayer</a:t>
            </a:r>
          </a:p>
          <a:p>
            <a:pPr algn="ctr"/>
            <a:endParaRPr lang="en-GB" sz="2000" b="1" dirty="0">
              <a:latin typeface="Franklin Gothic Book" panose="020B0503020102020204" pitchFamily="34" charset="0"/>
            </a:endParaRPr>
          </a:p>
          <a:p>
            <a:pPr algn="ctr"/>
            <a:r>
              <a:rPr lang="en-GB" sz="2400" dirty="0"/>
              <a:t>Creative God, </a:t>
            </a:r>
          </a:p>
          <a:p>
            <a:pPr algn="ctr"/>
            <a:r>
              <a:rPr lang="en-GB" sz="2400" dirty="0"/>
              <a:t>through whose Word the Bible and the Christian Tradition exist</a:t>
            </a:r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take our efforts to use the texts and traditions within which we live,</a:t>
            </a:r>
          </a:p>
          <a:p>
            <a:pPr algn="ctr"/>
            <a:r>
              <a:rPr lang="en-GB" sz="2400" dirty="0"/>
              <a:t>and our resolve to live for you, </a:t>
            </a:r>
          </a:p>
          <a:p>
            <a:pPr algn="ctr"/>
            <a:r>
              <a:rPr lang="en-GB" sz="2400" dirty="0"/>
              <a:t>in your world, </a:t>
            </a:r>
          </a:p>
          <a:p>
            <a:pPr algn="ctr"/>
            <a:r>
              <a:rPr lang="en-GB" sz="2400" dirty="0"/>
              <a:t>within many narratives,</a:t>
            </a:r>
          </a:p>
          <a:p>
            <a:pPr algn="ctr"/>
            <a:r>
              <a:rPr lang="en-GB" sz="2400" dirty="0"/>
              <a:t>and enable us, with patience, to hear what you say to us</a:t>
            </a:r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as we seek to be ‘biblical’ in our many different ways</a:t>
            </a:r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as a Church, and as your disciples in the world.</a:t>
            </a:r>
          </a:p>
          <a:p>
            <a:pPr algn="ctr"/>
            <a:endParaRPr lang="en-GB" sz="800" dirty="0"/>
          </a:p>
          <a:p>
            <a:pPr algn="ctr"/>
            <a:r>
              <a:rPr lang="en-GB" sz="2400" dirty="0"/>
              <a:t>In the name of Christ, we pray.      AMEN</a:t>
            </a:r>
          </a:p>
          <a:p>
            <a:pPr algn="ctr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18533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597877"/>
            <a:ext cx="8185639" cy="506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5400" b="1" dirty="0">
                <a:latin typeface="Franklin Gothic Book" panose="020B0503020102020204" pitchFamily="34" charset="0"/>
              </a:rPr>
              <a:t>Opening point to ponder…</a:t>
            </a:r>
          </a:p>
          <a:p>
            <a:endParaRPr lang="en-GB" sz="4400" b="1" dirty="0">
              <a:latin typeface="Franklin Gothic Book" panose="020B0503020102020204" pitchFamily="34" charset="0"/>
            </a:endParaRPr>
          </a:p>
          <a:p>
            <a:endParaRPr lang="en-GB" sz="1400" b="1" dirty="0">
              <a:latin typeface="Franklin Gothic Book" panose="020B0503020102020204" pitchFamily="34" charset="0"/>
            </a:endParaRPr>
          </a:p>
          <a:p>
            <a:r>
              <a:rPr lang="en-GB" sz="4400" dirty="0">
                <a:latin typeface="Franklin Gothic Book" panose="020B0503020102020204" pitchFamily="34" charset="0"/>
              </a:rPr>
              <a:t>‘Even Christians no longer use ‘Christian’ as their first language.’</a:t>
            </a:r>
          </a:p>
          <a:p>
            <a:endParaRPr lang="en-GB" sz="4400" dirty="0">
              <a:latin typeface="Franklin Gothic Book" panose="020B0503020102020204" pitchFamily="34" charset="0"/>
            </a:endParaRPr>
          </a:p>
          <a:p>
            <a:r>
              <a:rPr lang="en-GB" sz="2800" dirty="0">
                <a:latin typeface="Franklin Gothic Book" panose="020B0503020102020204" pitchFamily="34" charset="0"/>
              </a:rPr>
              <a:t>[A result of research undertaken by Revd Eleanor Jackson into the reception of </a:t>
            </a:r>
            <a:r>
              <a:rPr lang="en-GB" sz="2800" i="1" dirty="0">
                <a:latin typeface="Franklin Gothic Book" panose="020B0503020102020204" pitchFamily="34" charset="0"/>
              </a:rPr>
              <a:t>Doctor Who</a:t>
            </a:r>
            <a:r>
              <a:rPr lang="en-GB" sz="2800" dirty="0">
                <a:latin typeface="Franklin Gothic Book" panose="020B0503020102020204" pitchFamily="34" charset="0"/>
              </a:rPr>
              <a:t>.]</a:t>
            </a:r>
            <a:endParaRPr lang="en-GB" sz="2800" dirty="0"/>
          </a:p>
          <a:p>
            <a:endParaRPr lang="en-GB" sz="2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1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597877"/>
            <a:ext cx="8402249" cy="506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4800" b="1" dirty="0">
                <a:latin typeface="Franklin Gothic Book" panose="020B0503020102020204" pitchFamily="34" charset="0"/>
              </a:rPr>
              <a:t>Opening point to ponder… </a:t>
            </a:r>
          </a:p>
          <a:p>
            <a:pPr algn="ctr"/>
            <a:r>
              <a:rPr lang="en-GB" sz="4400" b="1" dirty="0">
                <a:latin typeface="Franklin Gothic Book" panose="020B0503020102020204" pitchFamily="34" charset="0"/>
              </a:rPr>
              <a:t>(possible responses…)</a:t>
            </a:r>
          </a:p>
          <a:p>
            <a:endParaRPr lang="en-GB" sz="2000" b="1" dirty="0">
              <a:latin typeface="Franklin Gothic Book" panose="020B0503020102020204" pitchFamily="34" charset="0"/>
            </a:endParaRPr>
          </a:p>
          <a:p>
            <a:endParaRPr lang="en-GB" sz="2000" b="1" dirty="0">
              <a:latin typeface="Franklin Gothic Book" panose="020B0503020102020204" pitchFamily="34" charset="0"/>
            </a:endParaRPr>
          </a:p>
          <a:p>
            <a:endParaRPr lang="en-GB" sz="2000" b="1" dirty="0">
              <a:latin typeface="Franklin Gothic Book" panose="020B0503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000" dirty="0">
                <a:latin typeface="Franklin Gothic Book" panose="020B0503020102020204" pitchFamily="34" charset="0"/>
              </a:rPr>
              <a:t>Nor should they, it really isn’t a problem!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000" dirty="0">
                <a:latin typeface="Franklin Gothic Book" panose="020B0503020102020204" pitchFamily="34" charset="0"/>
              </a:rPr>
              <a:t>Oh dear, what have we come to!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000" dirty="0">
                <a:latin typeface="Franklin Gothic Book" panose="020B0503020102020204" pitchFamily="34" charset="0"/>
              </a:rPr>
              <a:t>Good! It’s necessary for mission that they don’t.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B" sz="3000" dirty="0">
                <a:latin typeface="Franklin Gothic Book" panose="020B0503020102020204" pitchFamily="34" charset="0"/>
              </a:rPr>
              <a:t>Wow – British society really has changed!</a:t>
            </a:r>
            <a:endParaRPr lang="en-GB" sz="3000" dirty="0"/>
          </a:p>
          <a:p>
            <a:endParaRPr lang="en-GB" sz="24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46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6" y="597877"/>
            <a:ext cx="8686799" cy="50643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4000" b="1" dirty="0">
                <a:latin typeface="Franklin Gothic Book" panose="020B0503020102020204" pitchFamily="34" charset="0"/>
              </a:rPr>
              <a:t>By way of introduction… (I): key themes</a:t>
            </a:r>
          </a:p>
          <a:p>
            <a:pPr algn="ctr"/>
            <a:endParaRPr lang="en-GB" sz="2400" b="1" dirty="0">
              <a:latin typeface="Franklin Gothic Book" panose="020B0503020102020204" pitchFamily="34" charset="0"/>
            </a:endParaRPr>
          </a:p>
          <a:p>
            <a:pPr algn="ctr"/>
            <a:endParaRPr lang="en-GB" sz="4400" b="1" dirty="0">
              <a:latin typeface="Franklin Gothic Book" panose="020B0503020102020204" pitchFamily="34" charset="0"/>
            </a:endParaRPr>
          </a:p>
          <a:p>
            <a:pPr algn="ctr"/>
            <a:r>
              <a:rPr lang="en-GB" sz="3600" dirty="0">
                <a:latin typeface="Franklin Gothic Book" panose="020B0503020102020204" pitchFamily="34" charset="0"/>
              </a:rPr>
              <a:t>Stories</a:t>
            </a:r>
          </a:p>
          <a:p>
            <a:pPr algn="ctr"/>
            <a:r>
              <a:rPr lang="en-GB" sz="3600" dirty="0">
                <a:latin typeface="Franklin Gothic Book" panose="020B0503020102020204" pitchFamily="34" charset="0"/>
              </a:rPr>
              <a:t>Commitments</a:t>
            </a:r>
          </a:p>
          <a:p>
            <a:pPr algn="ctr"/>
            <a:r>
              <a:rPr lang="en-GB" sz="3600" dirty="0">
                <a:latin typeface="Franklin Gothic Book" panose="020B0503020102020204" pitchFamily="34" charset="0"/>
              </a:rPr>
              <a:t>Identities</a:t>
            </a:r>
          </a:p>
          <a:p>
            <a:pPr algn="ctr"/>
            <a:r>
              <a:rPr lang="en-GB" sz="3600" dirty="0">
                <a:latin typeface="Franklin Gothic Book" panose="020B0503020102020204" pitchFamily="34" charset="0"/>
              </a:rPr>
              <a:t>Communities</a:t>
            </a:r>
          </a:p>
          <a:p>
            <a:endParaRPr lang="en-GB" sz="800" dirty="0"/>
          </a:p>
          <a:p>
            <a:endParaRPr lang="en-GB" sz="2400" b="1" dirty="0">
              <a:latin typeface="Franklin Gothic Book" panose="020B0503020102020204" pitchFamily="34" charset="0"/>
            </a:endParaRPr>
          </a:p>
        </p:txBody>
      </p:sp>
      <p:pic>
        <p:nvPicPr>
          <p:cNvPr id="1026" name="Picture 2" descr="Image result for david gulpil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69" y="1673046"/>
            <a:ext cx="2421370" cy="177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manifest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296" y="1735278"/>
            <a:ext cx="2587625" cy="172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eopl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024" y="4034715"/>
            <a:ext cx="2608897" cy="162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commun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Image result for communit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4" name="Picture 10" descr="Image result for communit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937158"/>
            <a:ext cx="2453364" cy="163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3598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29491"/>
            <a:ext cx="9144000" cy="52327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4000" b="1" dirty="0">
                <a:latin typeface="Franklin Gothic Book" panose="020B0503020102020204" pitchFamily="34" charset="0"/>
              </a:rPr>
              <a:t>By way of introduction… (II): </a:t>
            </a:r>
          </a:p>
          <a:p>
            <a:pPr algn="ctr"/>
            <a:r>
              <a:rPr lang="en-GB" sz="4000" b="1" dirty="0">
                <a:latin typeface="Franklin Gothic Book" panose="020B0503020102020204" pitchFamily="34" charset="0"/>
              </a:rPr>
              <a:t>practices and contexts</a:t>
            </a:r>
          </a:p>
          <a:p>
            <a:pPr algn="ctr"/>
            <a:endParaRPr lang="en-GB" sz="2000" b="1" dirty="0">
              <a:latin typeface="Franklin Gothic Book" panose="020B05030201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Franklin Gothic Book" panose="020B0503020102020204" pitchFamily="34" charset="0"/>
              </a:rPr>
              <a:t>Stephen Fry: </a:t>
            </a:r>
            <a:r>
              <a:rPr lang="en-GB" sz="2800" i="1" dirty="0">
                <a:latin typeface="Franklin Gothic Book" panose="020B0503020102020204" pitchFamily="34" charset="0"/>
              </a:rPr>
              <a:t>Mythos</a:t>
            </a:r>
            <a:r>
              <a:rPr lang="en-GB" sz="2800" dirty="0">
                <a:latin typeface="Franklin Gothic Book" panose="020B0503020102020204" pitchFamily="34" charset="0"/>
              </a:rPr>
              <a:t> and </a:t>
            </a:r>
            <a:r>
              <a:rPr lang="en-GB" sz="2800" i="1" dirty="0">
                <a:latin typeface="Franklin Gothic Book" panose="020B0503020102020204" pitchFamily="34" charset="0"/>
              </a:rPr>
              <a:t>Heroes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Franklin Gothic Book" panose="020B0503020102020204" pitchFamily="34" charset="0"/>
              </a:rPr>
              <a:t>The (sporting) liturgical year – Fixture list fixation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Franklin Gothic Book" panose="020B0503020102020204" pitchFamily="34" charset="0"/>
              </a:rPr>
              <a:t>New Year resolutions / Gym membership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Franklin Gothic Book" panose="020B0503020102020204" pitchFamily="34" charset="0"/>
              </a:rPr>
              <a:t>Music (radio, streaming, CDs, gigs…)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Franklin Gothic Book" panose="020B0503020102020204" pitchFamily="34" charset="0"/>
              </a:rPr>
              <a:t>Film (cinema, Netflix, DVDs…)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Franklin Gothic Book" panose="020B0503020102020204" pitchFamily="34" charset="0"/>
              </a:rPr>
              <a:t>Travel: rest v. pilgrimage v. carbon emissions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Franklin Gothic Book" panose="020B0503020102020204" pitchFamily="34" charset="0"/>
              </a:rPr>
              <a:t>Ethnicity (White Privilege as a BIG problem)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GB" sz="2800" dirty="0">
                <a:latin typeface="Franklin Gothic Book" panose="020B0503020102020204" pitchFamily="34" charset="0"/>
              </a:rPr>
              <a:t>LGBTQI+ (Relationships, Marriage &amp; beyond)</a:t>
            </a:r>
          </a:p>
          <a:p>
            <a:endParaRPr lang="en-GB" sz="2800" dirty="0"/>
          </a:p>
          <a:p>
            <a:endParaRPr lang="en-GB" sz="2800" b="1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38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152400"/>
            <a:ext cx="8104909" cy="53062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GB" sz="4400" b="1" dirty="0">
                <a:latin typeface="Franklin Gothic Book" panose="020B0503020102020204" pitchFamily="34" charset="0"/>
              </a:rPr>
              <a:t>An exercise</a:t>
            </a:r>
          </a:p>
          <a:p>
            <a:pPr algn="ctr"/>
            <a:endParaRPr lang="en-GB" sz="4400" b="1" dirty="0">
              <a:latin typeface="Franklin Gothic Book" panose="020B0503020102020204" pitchFamily="34" charset="0"/>
            </a:endParaRPr>
          </a:p>
          <a:p>
            <a:endParaRPr lang="en-GB" dirty="0"/>
          </a:p>
          <a:p>
            <a:endParaRPr lang="en-GB" sz="800" dirty="0"/>
          </a:p>
          <a:p>
            <a:endParaRPr lang="en-GB" sz="12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Have a close look at your ‘activity diary’. Any conclusions?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Compare notes with people near you. Any strong similarities or big differences? Any conclusions?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400" dirty="0"/>
              <a:t>How (if at all) do your arts/culture activities interweave with your faith journey/development? (Any insights from this?)</a:t>
            </a:r>
          </a:p>
          <a:p>
            <a:endParaRPr lang="en-GB" sz="1200" dirty="0"/>
          </a:p>
          <a:p>
            <a:r>
              <a:rPr lang="en-GB" sz="4200" b="1" dirty="0">
                <a:latin typeface="Rage Italic" panose="03070502040507070304" pitchFamily="66" charset="0"/>
              </a:rPr>
              <a:t>As a group, come up with ONE clear insight about Christian formation today.</a:t>
            </a:r>
          </a:p>
          <a:p>
            <a:endParaRPr lang="en-GB" sz="2400" b="1" dirty="0">
              <a:latin typeface="Franklin Gothic Book" panose="020B0503020102020204" pitchFamily="34" charset="0"/>
            </a:endParaRPr>
          </a:p>
        </p:txBody>
      </p:sp>
      <p:pic>
        <p:nvPicPr>
          <p:cNvPr id="1028" name="Picture 4" descr="Image result for thinking per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3" y="937312"/>
            <a:ext cx="1290909" cy="161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902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7329056" cy="4151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GB" sz="5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Reporting back…</a:t>
            </a:r>
          </a:p>
          <a:p>
            <a:pPr lvl="1" algn="ctr">
              <a:lnSpc>
                <a:spcPct val="150000"/>
              </a:lnSpc>
            </a:pP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</a:pP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And your insights are…?</a:t>
            </a:r>
            <a:endParaRPr lang="en-GB" sz="24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37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3235" y="498764"/>
            <a:ext cx="8562109" cy="5024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GB" sz="40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Working out which stories matter (I)</a:t>
            </a:r>
          </a:p>
          <a:p>
            <a:pPr lvl="1" algn="ctr">
              <a:lnSpc>
                <a:spcPct val="150000"/>
              </a:lnSpc>
            </a:pPr>
            <a:endParaRPr lang="en-GB" sz="14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</a:pPr>
            <a:endParaRPr lang="en-GB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 algn="ctr">
              <a:lnSpc>
                <a:spcPct val="150000"/>
              </a:lnSpc>
            </a:pP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Opt for ONE of the following statements:</a:t>
            </a:r>
          </a:p>
          <a:p>
            <a:pPr lvl="1" algn="ctr">
              <a:lnSpc>
                <a:spcPct val="150000"/>
              </a:lnSpc>
            </a:pP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A: There is only one, single Christian Story</a:t>
            </a:r>
          </a:p>
          <a:p>
            <a:pPr lvl="1">
              <a:lnSpc>
                <a:spcPct val="150000"/>
              </a:lnSpc>
            </a:pP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B: There are only multiple Christian stories</a:t>
            </a:r>
            <a:endParaRPr lang="en-GB" sz="3200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090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498764"/>
            <a:ext cx="8797636" cy="5024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algn="ctr">
              <a:lnSpc>
                <a:spcPct val="150000"/>
              </a:lnSpc>
            </a:pPr>
            <a:r>
              <a:rPr lang="en-GB" sz="4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Working out which stories matter:</a:t>
            </a:r>
          </a:p>
          <a:p>
            <a:pPr lvl="1" algn="ctr">
              <a:lnSpc>
                <a:spcPct val="150000"/>
              </a:lnSpc>
            </a:pPr>
            <a:r>
              <a:rPr lang="en-GB" sz="4400" b="1" dirty="0">
                <a:latin typeface="Franklin Gothic Book" panose="020B0503020102020204" pitchFamily="34" charset="0"/>
                <a:cs typeface="Arial" panose="020B0604020202020204" pitchFamily="34" charset="0"/>
              </a:rPr>
              <a:t>Exercise 1</a:t>
            </a:r>
          </a:p>
          <a:p>
            <a:pPr lvl="1" algn="ctr">
              <a:lnSpc>
                <a:spcPct val="150000"/>
              </a:lnSpc>
            </a:pPr>
            <a:endParaRPr lang="en-GB" sz="1200" b="1" dirty="0"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Within your group (A or B)…</a:t>
            </a:r>
          </a:p>
          <a:p>
            <a:pPr lvl="1">
              <a:lnSpc>
                <a:spcPct val="150000"/>
              </a:lnSpc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Come up with: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All of the reasons you can think of why your position is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What the </a:t>
            </a:r>
            <a:r>
              <a:rPr lang="en-GB" sz="2200" b="1" i="1" dirty="0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 are (positive and negative) of holding your view</a:t>
            </a:r>
          </a:p>
        </p:txBody>
      </p:sp>
    </p:spTree>
    <p:extLst>
      <p:ext uri="{BB962C8B-B14F-4D97-AF65-F5344CB8AC3E}">
        <p14:creationId xmlns:p14="http://schemas.microsoft.com/office/powerpoint/2010/main" val="12450144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5381</TotalTime>
  <Words>813</Words>
  <Application>Microsoft Office PowerPoint</Application>
  <PresentationFormat>On-screen Show (4:3)</PresentationFormat>
  <Paragraphs>140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Courier New</vt:lpstr>
      <vt:lpstr>Franklin Gothic Book</vt:lpstr>
      <vt:lpstr>Franklin Gothic Demi</vt:lpstr>
      <vt:lpstr>Rage Italic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Jackson</dc:creator>
  <cp:lastModifiedBy>Lindsay Peniston</cp:lastModifiedBy>
  <cp:revision>84</cp:revision>
  <cp:lastPrinted>2019-10-21T14:10:17Z</cp:lastPrinted>
  <dcterms:created xsi:type="dcterms:W3CDTF">2018-06-01T13:19:48Z</dcterms:created>
  <dcterms:modified xsi:type="dcterms:W3CDTF">2020-06-10T16:56:44Z</dcterms:modified>
</cp:coreProperties>
</file>